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notesMasterIdLst>
    <p:notesMasterId r:id="rId12"/>
  </p:notesMasterIdLst>
  <p:sldIdLst>
    <p:sldId id="260" r:id="rId2"/>
    <p:sldId id="276" r:id="rId3"/>
    <p:sldId id="269" r:id="rId4"/>
    <p:sldId id="270" r:id="rId5"/>
    <p:sldId id="271" r:id="rId6"/>
    <p:sldId id="272" r:id="rId7"/>
    <p:sldId id="273" r:id="rId8"/>
    <p:sldId id="275" r:id="rId9"/>
    <p:sldId id="274" r:id="rId10"/>
    <p:sldId id="25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8" autoAdjust="0"/>
    <p:restoredTop sz="93957" autoAdjust="0"/>
  </p:normalViewPr>
  <p:slideViewPr>
    <p:cSldViewPr snapToGrid="0">
      <p:cViewPr varScale="1">
        <p:scale>
          <a:sx n="73" d="100"/>
          <a:sy n="73" d="100"/>
        </p:scale>
        <p:origin x="618"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DEB35-4585-4CE4-9E48-A63F91925BEE}" type="datetimeFigureOut">
              <a:rPr lang="en-US" smtClean="0"/>
              <a:t>4/25/2019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B457E7-AF9E-49AB-A7E8-87B4C81AB92D}" type="slidenum">
              <a:rPr lang="en-US" smtClean="0"/>
              <a:t>‹#›</a:t>
            </a:fld>
            <a:endParaRPr lang="en-US"/>
          </a:p>
        </p:txBody>
      </p:sp>
    </p:spTree>
    <p:extLst>
      <p:ext uri="{BB962C8B-B14F-4D97-AF65-F5344CB8AC3E}">
        <p14:creationId xmlns:p14="http://schemas.microsoft.com/office/powerpoint/2010/main" val="3841077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B457E7-AF9E-49AB-A7E8-87B4C81AB92D}" type="slidenum">
              <a:rPr lang="en-US" smtClean="0"/>
              <a:t>1</a:t>
            </a:fld>
            <a:endParaRPr lang="en-US"/>
          </a:p>
        </p:txBody>
      </p:sp>
    </p:spTree>
    <p:extLst>
      <p:ext uri="{BB962C8B-B14F-4D97-AF65-F5344CB8AC3E}">
        <p14:creationId xmlns:p14="http://schemas.microsoft.com/office/powerpoint/2010/main" val="2398864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E748362D-825D-4A82-A0AE-0E1171E04A9C}" type="datetimeFigureOut">
              <a:rPr lang="en-US" smtClean="0"/>
              <a:t>4/25/2019</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6C3F5496-BF53-4496-B864-E03A26CEBDCE}" type="slidenum">
              <a:rPr lang="en-US" smtClean="0"/>
              <a:t>‹#›</a:t>
            </a:fld>
            <a:endParaRPr lang="en-US"/>
          </a:p>
        </p:txBody>
      </p:sp>
    </p:spTree>
    <p:extLst>
      <p:ext uri="{BB962C8B-B14F-4D97-AF65-F5344CB8AC3E}">
        <p14:creationId xmlns:p14="http://schemas.microsoft.com/office/powerpoint/2010/main" val="2394596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748362D-825D-4A82-A0AE-0E1171E04A9C}"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3602056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748362D-825D-4A82-A0AE-0E1171E04A9C}"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4059601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748362D-825D-4A82-A0AE-0E1171E04A9C}"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2814581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48362D-825D-4A82-A0AE-0E1171E04A9C}"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778253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748362D-825D-4A82-A0AE-0E1171E04A9C}" type="datetimeFigureOut">
              <a:rPr lang="en-US" smtClean="0"/>
              <a:t>4/25/2019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3043026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748362D-825D-4A82-A0AE-0E1171E04A9C}" type="datetimeFigureOut">
              <a:rPr lang="en-US" smtClean="0"/>
              <a:t>4/25/2019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976758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48362D-825D-4A82-A0AE-0E1171E04A9C}"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954221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48362D-825D-4A82-A0AE-0E1171E04A9C}"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4218395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48362D-825D-4A82-A0AE-0E1171E04A9C}"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386488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48362D-825D-4A82-A0AE-0E1171E04A9C}"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370592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48362D-825D-4A82-A0AE-0E1171E04A9C}"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3368651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748362D-825D-4A82-A0AE-0E1171E04A9C}" type="datetimeFigureOut">
              <a:rPr lang="en-US" smtClean="0"/>
              <a:t>4/25/2019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116515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748362D-825D-4A82-A0AE-0E1171E04A9C}" type="datetimeFigureOut">
              <a:rPr lang="en-US" smtClean="0"/>
              <a:t>4/25/2019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1296023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8362D-825D-4A82-A0AE-0E1171E04A9C}" type="datetimeFigureOut">
              <a:rPr lang="en-US" smtClean="0"/>
              <a:t>4/25/2019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3261329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748362D-825D-4A82-A0AE-0E1171E04A9C}"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225308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748362D-825D-4A82-A0AE-0E1171E04A9C}"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1695406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E748362D-825D-4A82-A0AE-0E1171E04A9C}" type="datetimeFigureOut">
              <a:rPr lang="en-US" smtClean="0"/>
              <a:t>4/25/2019</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C3F5496-BF53-4496-B864-E03A26CEBDCE}" type="slidenum">
              <a:rPr lang="en-US" smtClean="0"/>
              <a:t>‹#›</a:t>
            </a:fld>
            <a:endParaRPr lang="en-US"/>
          </a:p>
        </p:txBody>
      </p:sp>
    </p:spTree>
    <p:extLst>
      <p:ext uri="{BB962C8B-B14F-4D97-AF65-F5344CB8AC3E}">
        <p14:creationId xmlns:p14="http://schemas.microsoft.com/office/powerpoint/2010/main" val="3723097295"/>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khanacademy.org/science/physics/thermodynamics/laws-of-thermodynamics/v/carnot-efficiency-3-proving-that-it-is-the-most-efficien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Physics 2 </a:t>
            </a:r>
            <a:r>
              <a:rPr lang="en-US" dirty="0" smtClean="0"/>
              <a:t>– April 25, 2019</a:t>
            </a:r>
            <a:endParaRPr lang="en-US" dirty="0"/>
          </a:p>
        </p:txBody>
      </p:sp>
      <p:sp>
        <p:nvSpPr>
          <p:cNvPr id="3" name="Content Placeholder 2"/>
          <p:cNvSpPr>
            <a:spLocks noGrp="1"/>
          </p:cNvSpPr>
          <p:nvPr>
            <p:ph idx="1"/>
          </p:nvPr>
        </p:nvSpPr>
        <p:spPr>
          <a:xfrm>
            <a:off x="1154954" y="2603500"/>
            <a:ext cx="9724855" cy="3416300"/>
          </a:xfrm>
        </p:spPr>
        <p:txBody>
          <a:bodyPr>
            <a:normAutofit fontScale="92500"/>
          </a:bodyPr>
          <a:lstStyle/>
          <a:p>
            <a:r>
              <a:rPr lang="en-US" sz="2200" b="1" dirty="0" smtClean="0"/>
              <a:t>P3 Challenge –  A) An engine is operating between 300 K and 400 K. What is the maximum efficiency this engine could have? B) If 30 kJ of energy is added to run this ideal engine, how many joules of useful work can it provide? C) How much energy leaves the engine as exhaust?</a:t>
            </a:r>
            <a:endParaRPr lang="en-US" sz="2200" b="1" dirty="0"/>
          </a:p>
          <a:p>
            <a:r>
              <a:rPr lang="en-US" sz="1900" b="1" dirty="0">
                <a:sym typeface="Euclid Extra" panose="02050502000505020303" pitchFamily="18" charset="2"/>
              </a:rPr>
              <a:t>Today’s Objective: </a:t>
            </a:r>
          </a:p>
          <a:p>
            <a:pPr lvl="1"/>
            <a:r>
              <a:rPr lang="en-US" sz="1700" b="1" dirty="0" smtClean="0">
                <a:sym typeface="Euclid Extra" panose="02050502000505020303" pitchFamily="18" charset="2"/>
              </a:rPr>
              <a:t>Energy Sources</a:t>
            </a:r>
            <a:endParaRPr lang="en-US" sz="1700" b="1" dirty="0">
              <a:sym typeface="Euclid Extra" panose="02050502000505020303" pitchFamily="18" charset="2"/>
            </a:endParaRPr>
          </a:p>
          <a:p>
            <a:r>
              <a:rPr lang="en-US" sz="1900" b="1" dirty="0"/>
              <a:t>Assignment: </a:t>
            </a:r>
          </a:p>
          <a:p>
            <a:pPr lvl="1"/>
            <a:r>
              <a:rPr lang="en-US" b="1" dirty="0" err="1"/>
              <a:t>Ch</a:t>
            </a:r>
            <a:r>
              <a:rPr lang="en-US" b="1" dirty="0"/>
              <a:t> 8.1 p327 #1-3  </a:t>
            </a:r>
          </a:p>
          <a:p>
            <a:pPr lvl="1"/>
            <a:r>
              <a:rPr lang="en-US" b="1" dirty="0"/>
              <a:t>Power Plant Paper/Presentation</a:t>
            </a:r>
          </a:p>
          <a:p>
            <a:endParaRPr lang="en-US" sz="1400" b="1" dirty="0">
              <a:sym typeface="Euclid Extra" panose="02050502000505020303" pitchFamily="18" charset="2"/>
            </a:endParaRPr>
          </a:p>
          <a:p>
            <a:pPr marL="0" indent="0">
              <a:buNone/>
            </a:pPr>
            <a:endParaRPr lang="en-US" b="1" dirty="0">
              <a:sym typeface="Euclid Extra" panose="02050502000505020303" pitchFamily="18" charset="2"/>
            </a:endParaRPr>
          </a:p>
          <a:p>
            <a:pPr lvl="1"/>
            <a:endParaRPr lang="en-US" b="1" dirty="0"/>
          </a:p>
          <a:p>
            <a:pPr>
              <a:buAutoNum type="alphaLcParenR"/>
            </a:pPr>
            <a:endParaRPr lang="en-US" b="1" dirty="0" smtClean="0"/>
          </a:p>
          <a:p>
            <a:pPr lvl="1"/>
            <a:endParaRPr lang="en-US" b="1" dirty="0" smtClean="0"/>
          </a:p>
          <a:p>
            <a:pPr marL="0" indent="0">
              <a:buNone/>
            </a:pPr>
            <a:endParaRPr lang="en-US" b="1" dirty="0"/>
          </a:p>
        </p:txBody>
      </p:sp>
      <p:sp>
        <p:nvSpPr>
          <p:cNvPr id="5" name="TextBox 4"/>
          <p:cNvSpPr txBox="1"/>
          <p:nvPr/>
        </p:nvSpPr>
        <p:spPr>
          <a:xfrm>
            <a:off x="7367539" y="4532895"/>
            <a:ext cx="3957403" cy="1754326"/>
          </a:xfrm>
          <a:prstGeom prst="rect">
            <a:avLst/>
          </a:prstGeom>
          <a:noFill/>
        </p:spPr>
        <p:txBody>
          <a:bodyPr wrap="square" rtlCol="0">
            <a:spAutoFit/>
          </a:bodyPr>
          <a:lstStyle/>
          <a:p>
            <a:r>
              <a:rPr lang="en-US" b="1" dirty="0" smtClean="0">
                <a:solidFill>
                  <a:schemeClr val="tx1">
                    <a:lumMod val="75000"/>
                    <a:lumOff val="25000"/>
                  </a:schemeClr>
                </a:solidFill>
              </a:rPr>
              <a:t>Agenda</a:t>
            </a:r>
          </a:p>
          <a:p>
            <a:r>
              <a:rPr lang="en-US" b="1" dirty="0">
                <a:solidFill>
                  <a:schemeClr val="tx1">
                    <a:lumMod val="75000"/>
                    <a:lumOff val="25000"/>
                  </a:schemeClr>
                </a:solidFill>
              </a:rPr>
              <a:t>	</a:t>
            </a:r>
            <a:r>
              <a:rPr lang="en-US" b="1" dirty="0" smtClean="0">
                <a:solidFill>
                  <a:schemeClr val="tx1">
                    <a:lumMod val="75000"/>
                    <a:lumOff val="25000"/>
                  </a:schemeClr>
                </a:solidFill>
              </a:rPr>
              <a:t>Homework Review</a:t>
            </a:r>
          </a:p>
          <a:p>
            <a:pPr lvl="1"/>
            <a:r>
              <a:rPr lang="en-US" b="1" dirty="0" smtClean="0">
                <a:solidFill>
                  <a:schemeClr val="tx1">
                    <a:lumMod val="75000"/>
                    <a:lumOff val="25000"/>
                  </a:schemeClr>
                </a:solidFill>
              </a:rPr>
              <a:t>Evaluating Energy Sources </a:t>
            </a:r>
          </a:p>
          <a:p>
            <a:pPr lvl="1"/>
            <a:r>
              <a:rPr lang="en-US" b="1" dirty="0" smtClean="0">
                <a:solidFill>
                  <a:schemeClr val="tx1">
                    <a:lumMod val="75000"/>
                    <a:lumOff val="25000"/>
                  </a:schemeClr>
                </a:solidFill>
              </a:rPr>
              <a:t>Describing Energy Sources</a:t>
            </a:r>
          </a:p>
          <a:p>
            <a:pPr lvl="1"/>
            <a:endParaRPr lang="en-US" b="1" dirty="0" smtClean="0">
              <a:solidFill>
                <a:schemeClr val="tx1">
                  <a:lumMod val="75000"/>
                  <a:lumOff val="25000"/>
                </a:schemeClr>
              </a:solidFill>
            </a:endParaRPr>
          </a:p>
          <a:p>
            <a:pPr lvl="1"/>
            <a:endParaRPr lang="en-US" dirty="0"/>
          </a:p>
        </p:txBody>
      </p:sp>
      <p:sp>
        <p:nvSpPr>
          <p:cNvPr id="4" name="TextBox 3"/>
          <p:cNvSpPr txBox="1"/>
          <p:nvPr/>
        </p:nvSpPr>
        <p:spPr>
          <a:xfrm>
            <a:off x="9346240" y="3886564"/>
            <a:ext cx="2598821" cy="646331"/>
          </a:xfrm>
          <a:prstGeom prst="rect">
            <a:avLst/>
          </a:prstGeom>
          <a:noFill/>
        </p:spPr>
        <p:txBody>
          <a:bodyPr wrap="square" rtlCol="0">
            <a:spAutoFit/>
          </a:bodyPr>
          <a:lstStyle/>
          <a:p>
            <a:r>
              <a:rPr lang="en-US" dirty="0" smtClean="0"/>
              <a:t>Get out #32-37 for HMK Check</a:t>
            </a:r>
            <a:endParaRPr lang="en-US" dirty="0"/>
          </a:p>
        </p:txBody>
      </p:sp>
    </p:spTree>
    <p:extLst>
      <p:ext uri="{BB962C8B-B14F-4D97-AF65-F5344CB8AC3E}">
        <p14:creationId xmlns:p14="http://schemas.microsoft.com/office/powerpoint/2010/main" val="1850389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Slip - Assignment</a:t>
            </a:r>
            <a:endParaRPr lang="en-US" dirty="0"/>
          </a:p>
        </p:txBody>
      </p:sp>
      <p:sp>
        <p:nvSpPr>
          <p:cNvPr id="3" name="Content Placeholder 2"/>
          <p:cNvSpPr>
            <a:spLocks noGrp="1"/>
          </p:cNvSpPr>
          <p:nvPr>
            <p:ph idx="1"/>
          </p:nvPr>
        </p:nvSpPr>
        <p:spPr>
          <a:xfrm>
            <a:off x="1302978" y="2566713"/>
            <a:ext cx="9541486" cy="3416300"/>
          </a:xfrm>
        </p:spPr>
        <p:txBody>
          <a:bodyPr>
            <a:normAutofit fontScale="92500" lnSpcReduction="20000"/>
          </a:bodyPr>
          <a:lstStyle/>
          <a:p>
            <a:r>
              <a:rPr lang="en-US" sz="2400" b="1" dirty="0" smtClean="0">
                <a:sym typeface="Euclid Extra" panose="02050502000505020303" pitchFamily="18" charset="2"/>
              </a:rPr>
              <a:t>Exit Slip- How many joules of energy can one produce from 4.0 x 10</a:t>
            </a:r>
            <a:r>
              <a:rPr lang="en-US" sz="2400" b="1" baseline="30000" dirty="0" smtClean="0">
                <a:sym typeface="Euclid Extra" panose="02050502000505020303" pitchFamily="18" charset="2"/>
              </a:rPr>
              <a:t>-3</a:t>
            </a:r>
            <a:r>
              <a:rPr lang="en-US" sz="2400" b="1" dirty="0" smtClean="0">
                <a:sym typeface="Euclid Extra" panose="02050502000505020303" pitchFamily="18" charset="2"/>
              </a:rPr>
              <a:t> m</a:t>
            </a:r>
            <a:r>
              <a:rPr lang="en-US" sz="2400" b="1" baseline="30000" dirty="0" smtClean="0">
                <a:sym typeface="Euclid Extra" panose="02050502000505020303" pitchFamily="18" charset="2"/>
              </a:rPr>
              <a:t>3</a:t>
            </a:r>
            <a:r>
              <a:rPr lang="en-US" sz="2400" b="1" dirty="0" smtClean="0">
                <a:sym typeface="Euclid Extra" panose="02050502000505020303" pitchFamily="18" charset="2"/>
              </a:rPr>
              <a:t>  (about 1 gallon) of gasoline if its E</a:t>
            </a:r>
            <a:r>
              <a:rPr lang="en-US" sz="2400" b="1" baseline="-25000" dirty="0" smtClean="0">
                <a:sym typeface="Euclid Extra" panose="02050502000505020303" pitchFamily="18" charset="2"/>
              </a:rPr>
              <a:t>D</a:t>
            </a:r>
            <a:r>
              <a:rPr lang="en-US" sz="2400" b="1" dirty="0" smtClean="0">
                <a:sym typeface="Euclid Extra" panose="02050502000505020303" pitchFamily="18" charset="2"/>
              </a:rPr>
              <a:t> = 3.4 x 10</a:t>
            </a:r>
            <a:r>
              <a:rPr lang="en-US" sz="2400" b="1" baseline="30000" dirty="0" smtClean="0">
                <a:sym typeface="Euclid Extra" panose="02050502000505020303" pitchFamily="18" charset="2"/>
              </a:rPr>
              <a:t>10</a:t>
            </a:r>
            <a:r>
              <a:rPr lang="en-US" sz="2400" b="1" dirty="0" smtClean="0">
                <a:sym typeface="Euclid Extra" panose="02050502000505020303" pitchFamily="18" charset="2"/>
              </a:rPr>
              <a:t> J/m</a:t>
            </a:r>
            <a:r>
              <a:rPr lang="en-US" sz="2400" b="1" baseline="30000" dirty="0" smtClean="0">
                <a:sym typeface="Euclid Extra" panose="02050502000505020303" pitchFamily="18" charset="2"/>
              </a:rPr>
              <a:t>3</a:t>
            </a:r>
            <a:r>
              <a:rPr lang="en-US" sz="2400" b="1" dirty="0" smtClean="0">
                <a:sym typeface="Euclid Extra" panose="02050502000505020303" pitchFamily="18" charset="2"/>
              </a:rPr>
              <a:t> ?</a:t>
            </a:r>
            <a:endParaRPr lang="en-US" sz="3200" b="1" dirty="0" smtClean="0">
              <a:sym typeface="Euclid Extra" panose="02050502000505020303" pitchFamily="18" charset="2"/>
            </a:endParaRPr>
          </a:p>
          <a:p>
            <a:endParaRPr lang="en-US" sz="2400" b="1" dirty="0" smtClean="0">
              <a:sym typeface="Euclid Extra" panose="02050502000505020303" pitchFamily="18" charset="2"/>
            </a:endParaRPr>
          </a:p>
          <a:p>
            <a:endParaRPr lang="en-US" sz="2400" b="1" dirty="0">
              <a:sym typeface="Euclid Extra" panose="02050502000505020303" pitchFamily="18" charset="2"/>
            </a:endParaRPr>
          </a:p>
          <a:p>
            <a:r>
              <a:rPr lang="en-US" sz="2000" b="1" dirty="0" smtClean="0"/>
              <a:t>What’s </a:t>
            </a:r>
            <a:r>
              <a:rPr lang="en-US" sz="2000" b="1" dirty="0" smtClean="0"/>
              <a:t>Due?  </a:t>
            </a:r>
            <a:r>
              <a:rPr lang="en-US" sz="2000" b="1" dirty="0" smtClean="0"/>
              <a:t>(Pending assignments to complete.)</a:t>
            </a:r>
          </a:p>
          <a:p>
            <a:pPr lvl="1"/>
            <a:r>
              <a:rPr lang="en-US" sz="1800" b="1" dirty="0" smtClean="0"/>
              <a:t>Ch 8.1 p327 #1-3 </a:t>
            </a:r>
            <a:r>
              <a:rPr lang="en-US" sz="1800" b="1" dirty="0" smtClean="0"/>
              <a:t>Tomorrow </a:t>
            </a:r>
          </a:p>
          <a:p>
            <a:pPr lvl="1"/>
            <a:r>
              <a:rPr lang="en-US" sz="1800" b="1" dirty="0" smtClean="0"/>
              <a:t>Power </a:t>
            </a:r>
            <a:r>
              <a:rPr lang="en-US" sz="1800" b="1" dirty="0" smtClean="0"/>
              <a:t>Plant </a:t>
            </a:r>
            <a:r>
              <a:rPr lang="en-US" sz="1800" b="1" dirty="0" smtClean="0"/>
              <a:t>Paper/Presentation Tuesday</a:t>
            </a:r>
            <a:endParaRPr lang="en-US" sz="1800" b="1" dirty="0" smtClean="0"/>
          </a:p>
          <a:p>
            <a:r>
              <a:rPr lang="en-US" sz="2200" b="1" dirty="0" smtClean="0"/>
              <a:t>What’s Next?  (How to prepare for the next day)</a:t>
            </a:r>
          </a:p>
          <a:p>
            <a:pPr lvl="1"/>
            <a:r>
              <a:rPr lang="en-US" sz="1800" b="1" dirty="0" smtClean="0">
                <a:solidFill>
                  <a:schemeClr val="bg2">
                    <a:lumMod val="25000"/>
                  </a:schemeClr>
                </a:solidFill>
              </a:rPr>
              <a:t>Read 8.1 p314-326 about Energy Sources</a:t>
            </a:r>
            <a:endParaRPr lang="en-US" sz="1800" b="1" dirty="0">
              <a:solidFill>
                <a:schemeClr val="bg2">
                  <a:lumMod val="25000"/>
                </a:schemeClr>
              </a:solidFill>
            </a:endParaRPr>
          </a:p>
        </p:txBody>
      </p:sp>
    </p:spTree>
    <p:extLst>
      <p:ext uri="{BB962C8B-B14F-4D97-AF65-F5344CB8AC3E}">
        <p14:creationId xmlns:p14="http://schemas.microsoft.com/office/powerpoint/2010/main" val="2055706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a:t>
            </a:r>
            <a:r>
              <a:rPr lang="en-US" dirty="0" err="1" smtClean="0"/>
              <a:t>Ans</a:t>
            </a:r>
            <a:r>
              <a:rPr lang="en-US" dirty="0" smtClean="0"/>
              <a:t> Only</a:t>
            </a:r>
            <a:endParaRPr lang="en-US" dirty="0"/>
          </a:p>
        </p:txBody>
      </p:sp>
      <p:sp>
        <p:nvSpPr>
          <p:cNvPr id="3" name="Content Placeholder 2"/>
          <p:cNvSpPr>
            <a:spLocks noGrp="1"/>
          </p:cNvSpPr>
          <p:nvPr>
            <p:ph idx="1"/>
          </p:nvPr>
        </p:nvSpPr>
        <p:spPr>
          <a:xfrm>
            <a:off x="1154954" y="2603500"/>
            <a:ext cx="10131355" cy="3416300"/>
          </a:xfrm>
        </p:spPr>
        <p:txBody>
          <a:bodyPr>
            <a:normAutofit fontScale="92500" lnSpcReduction="20000"/>
          </a:bodyPr>
          <a:lstStyle/>
          <a:p>
            <a:r>
              <a:rPr lang="en-US" b="1" dirty="0" smtClean="0"/>
              <a:t>32. a) Q = 0  b)  Heat added for BC   c) Heat removed for DA </a:t>
            </a:r>
          </a:p>
          <a:p>
            <a:pPr lvl="1"/>
            <a:r>
              <a:rPr lang="en-US" sz="1800" b="1" dirty="0" smtClean="0"/>
              <a:t>d) </a:t>
            </a:r>
            <a:r>
              <a:rPr lang="en-US" sz="1800" b="1" dirty="0" err="1" smtClean="0"/>
              <a:t>i</a:t>
            </a:r>
            <a:r>
              <a:rPr lang="en-US" sz="1800" b="1" dirty="0" smtClean="0"/>
              <a:t>) – 33.5 kJ   ii) 52.4 kJ   iii) 18.9 kJ    </a:t>
            </a:r>
          </a:p>
          <a:p>
            <a:r>
              <a:rPr lang="en-US" sz="2000" b="1" dirty="0" smtClean="0"/>
              <a:t>34. a) T</a:t>
            </a:r>
            <a:r>
              <a:rPr lang="en-US" sz="2000" b="1" baseline="-25000" dirty="0" smtClean="0"/>
              <a:t>B</a:t>
            </a:r>
            <a:r>
              <a:rPr lang="en-US" sz="2000" b="1" dirty="0" smtClean="0"/>
              <a:t> = 3200 K    T</a:t>
            </a:r>
            <a:r>
              <a:rPr lang="en-US" sz="2000" b="1" baseline="-25000" dirty="0" smtClean="0"/>
              <a:t>C</a:t>
            </a:r>
            <a:r>
              <a:rPr lang="en-US" sz="2000" b="1" dirty="0" smtClean="0"/>
              <a:t> = 1600 K    T</a:t>
            </a:r>
            <a:r>
              <a:rPr lang="en-US" sz="2000" b="1" baseline="-25000" dirty="0" smtClean="0"/>
              <a:t>D</a:t>
            </a:r>
            <a:r>
              <a:rPr lang="en-US" sz="2000" b="1" dirty="0" smtClean="0"/>
              <a:t> = 400K</a:t>
            </a:r>
          </a:p>
          <a:p>
            <a:pPr lvl="1"/>
            <a:r>
              <a:rPr lang="en-US" sz="2000" b="1" dirty="0" smtClean="0"/>
              <a:t>b) </a:t>
            </a:r>
            <a:r>
              <a:rPr lang="en-US" sz="2000" b="1" dirty="0" smtClean="0">
                <a:sym typeface="Euclid Symbol" panose="05050102010706020507" pitchFamily="18" charset="2"/>
              </a:rPr>
              <a:t></a:t>
            </a:r>
            <a:r>
              <a:rPr lang="en-US" sz="2000" b="1" dirty="0" smtClean="0"/>
              <a:t>U</a:t>
            </a:r>
            <a:r>
              <a:rPr lang="en-US" sz="2000" b="1" baseline="-25000" dirty="0" smtClean="0"/>
              <a:t>AB</a:t>
            </a:r>
            <a:r>
              <a:rPr lang="en-US" sz="2000" b="1" dirty="0" smtClean="0"/>
              <a:t> = +180 kJ     </a:t>
            </a:r>
            <a:r>
              <a:rPr lang="en-US" sz="2000" b="1" dirty="0" smtClean="0">
                <a:sym typeface="Euclid Symbol" panose="05050102010706020507" pitchFamily="18" charset="2"/>
              </a:rPr>
              <a:t></a:t>
            </a:r>
            <a:r>
              <a:rPr lang="en-US" sz="2000" b="1" dirty="0" smtClean="0"/>
              <a:t>U</a:t>
            </a:r>
            <a:r>
              <a:rPr lang="en-US" sz="2000" b="1" baseline="-25000" dirty="0" smtClean="0"/>
              <a:t>BC</a:t>
            </a:r>
            <a:r>
              <a:rPr lang="en-US" sz="2000" b="1" dirty="0" smtClean="0"/>
              <a:t> </a:t>
            </a:r>
            <a:r>
              <a:rPr lang="en-US" sz="2000" b="1" dirty="0"/>
              <a:t>= – </a:t>
            </a:r>
            <a:r>
              <a:rPr lang="en-US" sz="2000" b="1" dirty="0" smtClean="0"/>
              <a:t>120 kJ     </a:t>
            </a:r>
            <a:r>
              <a:rPr lang="en-US" sz="2000" b="1" dirty="0" smtClean="0">
                <a:sym typeface="Euclid Symbol" panose="05050102010706020507" pitchFamily="18" charset="2"/>
              </a:rPr>
              <a:t></a:t>
            </a:r>
            <a:r>
              <a:rPr lang="en-US" sz="2000" b="1" dirty="0" smtClean="0"/>
              <a:t>U</a:t>
            </a:r>
            <a:r>
              <a:rPr lang="en-US" sz="2000" b="1" baseline="-25000" dirty="0" smtClean="0"/>
              <a:t>CD</a:t>
            </a:r>
            <a:r>
              <a:rPr lang="en-US" sz="2000" b="1" dirty="0" smtClean="0"/>
              <a:t> </a:t>
            </a:r>
            <a:r>
              <a:rPr lang="en-US" sz="2000" b="1" dirty="0"/>
              <a:t>= – 9</a:t>
            </a:r>
            <a:r>
              <a:rPr lang="en-US" sz="2000" b="1" dirty="0" smtClean="0"/>
              <a:t>0 </a:t>
            </a:r>
            <a:r>
              <a:rPr lang="en-US" sz="2000" b="1" dirty="0"/>
              <a:t>kJ</a:t>
            </a:r>
            <a:r>
              <a:rPr lang="en-US" sz="2000" b="1" dirty="0" smtClean="0"/>
              <a:t>     </a:t>
            </a:r>
            <a:r>
              <a:rPr lang="en-US" sz="2000" b="1" dirty="0" smtClean="0">
                <a:sym typeface="Euclid Symbol" panose="05050102010706020507" pitchFamily="18" charset="2"/>
              </a:rPr>
              <a:t></a:t>
            </a:r>
            <a:r>
              <a:rPr lang="en-US" sz="2000" b="1" dirty="0" smtClean="0"/>
              <a:t>U</a:t>
            </a:r>
            <a:r>
              <a:rPr lang="en-US" sz="2000" b="1" baseline="-25000" dirty="0" smtClean="0"/>
              <a:t>DA</a:t>
            </a:r>
            <a:r>
              <a:rPr lang="en-US" sz="2000" b="1" dirty="0" smtClean="0"/>
              <a:t> </a:t>
            </a:r>
            <a:r>
              <a:rPr lang="en-US" sz="2000" b="1" dirty="0"/>
              <a:t>= </a:t>
            </a:r>
            <a:r>
              <a:rPr lang="en-US" sz="2000" b="1" dirty="0" smtClean="0"/>
              <a:t>+</a:t>
            </a:r>
            <a:r>
              <a:rPr lang="en-US" sz="2000" b="1" dirty="0"/>
              <a:t>3</a:t>
            </a:r>
            <a:r>
              <a:rPr lang="en-US" sz="2000" b="1" dirty="0" smtClean="0"/>
              <a:t>0 </a:t>
            </a:r>
            <a:r>
              <a:rPr lang="en-US" sz="2000" b="1" dirty="0"/>
              <a:t>kJ </a:t>
            </a:r>
            <a:endParaRPr lang="en-US" sz="2000" b="1" dirty="0" smtClean="0"/>
          </a:p>
          <a:p>
            <a:pPr lvl="1"/>
            <a:r>
              <a:rPr lang="en-US" sz="2000" b="1" dirty="0" smtClean="0"/>
              <a:t>c) Q</a:t>
            </a:r>
            <a:r>
              <a:rPr lang="en-US" sz="2000" b="1" baseline="-25000" dirty="0" smtClean="0"/>
              <a:t>DA</a:t>
            </a:r>
            <a:r>
              <a:rPr lang="en-US" sz="2000" b="1" dirty="0" smtClean="0"/>
              <a:t> = +30 kJ     Q</a:t>
            </a:r>
            <a:r>
              <a:rPr lang="en-US" sz="2000" b="1" baseline="-25000" dirty="0" smtClean="0"/>
              <a:t>BC</a:t>
            </a:r>
            <a:r>
              <a:rPr lang="en-US" sz="2000" b="1" dirty="0" smtClean="0"/>
              <a:t> = </a:t>
            </a:r>
            <a:r>
              <a:rPr lang="en-US" sz="2000" b="1" dirty="0"/>
              <a:t>– 120 kJ </a:t>
            </a:r>
            <a:r>
              <a:rPr lang="en-US" sz="2000" b="1" dirty="0" smtClean="0"/>
              <a:t>   Q</a:t>
            </a:r>
            <a:r>
              <a:rPr lang="en-US" sz="2000" b="1" baseline="-25000" dirty="0" smtClean="0"/>
              <a:t>AB</a:t>
            </a:r>
            <a:r>
              <a:rPr lang="en-US" sz="2000" b="1" dirty="0" smtClean="0"/>
              <a:t> = +300 kJ     Q</a:t>
            </a:r>
            <a:r>
              <a:rPr lang="en-US" sz="2000" b="1" baseline="-25000" dirty="0" smtClean="0"/>
              <a:t>CD</a:t>
            </a:r>
            <a:r>
              <a:rPr lang="en-US" sz="2000" b="1" dirty="0" smtClean="0"/>
              <a:t> = </a:t>
            </a:r>
            <a:r>
              <a:rPr lang="en-US" sz="2000" b="1" dirty="0"/>
              <a:t>– </a:t>
            </a:r>
            <a:r>
              <a:rPr lang="en-US" sz="2000" b="1" dirty="0" smtClean="0"/>
              <a:t>150 </a:t>
            </a:r>
            <a:r>
              <a:rPr lang="en-US" sz="2000" b="1" dirty="0"/>
              <a:t>kJ </a:t>
            </a:r>
            <a:endParaRPr lang="en-US" sz="2000" b="1" dirty="0" smtClean="0"/>
          </a:p>
          <a:p>
            <a:pPr lvl="1"/>
            <a:r>
              <a:rPr lang="en-US" sz="2000" b="1" dirty="0" smtClean="0"/>
              <a:t>d) 18%</a:t>
            </a:r>
          </a:p>
          <a:p>
            <a:r>
              <a:rPr lang="en-US" sz="2000" b="1" dirty="0" smtClean="0"/>
              <a:t>35. a) increases  b)  increases   c) decreases  d) </a:t>
            </a:r>
            <a:r>
              <a:rPr lang="en-US" b="1" dirty="0" smtClean="0">
                <a:sym typeface="Euclid Symbol" panose="05050102010706020507" pitchFamily="18" charset="2"/>
              </a:rPr>
              <a:t></a:t>
            </a:r>
            <a:r>
              <a:rPr lang="en-US" b="1" dirty="0" err="1" smtClean="0"/>
              <a:t>S</a:t>
            </a:r>
            <a:r>
              <a:rPr lang="en-US" b="1" baseline="-25000" dirty="0" err="1" smtClean="0"/>
              <a:t>sys</a:t>
            </a:r>
            <a:r>
              <a:rPr lang="en-US" b="1" baseline="-25000" dirty="0" smtClean="0"/>
              <a:t> </a:t>
            </a:r>
            <a:r>
              <a:rPr lang="en-US" dirty="0" smtClean="0">
                <a:sym typeface="Euclid Symbol" panose="05050102010706020507" pitchFamily="18" charset="2"/>
              </a:rPr>
              <a:t></a:t>
            </a:r>
            <a:r>
              <a:rPr lang="en-US" b="1" dirty="0" smtClean="0">
                <a:sym typeface="Euclid Symbol" panose="05050102010706020507" pitchFamily="18" charset="2"/>
              </a:rPr>
              <a:t> 0</a:t>
            </a:r>
          </a:p>
          <a:p>
            <a:r>
              <a:rPr lang="en-US" b="1" dirty="0" smtClean="0">
                <a:sym typeface="Euclid Symbol" panose="05050102010706020507" pitchFamily="18" charset="2"/>
              </a:rPr>
              <a:t>36. No. </a:t>
            </a:r>
          </a:p>
          <a:p>
            <a:r>
              <a:rPr lang="en-US" b="1" dirty="0" smtClean="0">
                <a:sym typeface="Euclid Symbol" panose="05050102010706020507" pitchFamily="18" charset="2"/>
              </a:rPr>
              <a:t>37. </a:t>
            </a:r>
            <a:r>
              <a:rPr lang="en-US" b="1" dirty="0" smtClean="0">
                <a:hlinkClick r:id="rId2"/>
              </a:rPr>
              <a:t>https</a:t>
            </a:r>
            <a:r>
              <a:rPr lang="en-US" b="1" dirty="0">
                <a:hlinkClick r:id="rId2"/>
              </a:rPr>
              <a:t>://www.khanacademy.org/science/physics/thermodynamics/laws-of-thermodynamics/v/carnot-efficiency-3-proving-that-it-is-the-most-efficient</a:t>
            </a:r>
            <a:r>
              <a:rPr lang="en-US" b="1" dirty="0"/>
              <a:t>   </a:t>
            </a:r>
          </a:p>
          <a:p>
            <a:endParaRPr lang="en-US" b="1" dirty="0"/>
          </a:p>
          <a:p>
            <a:endParaRPr lang="en-US" b="1" dirty="0"/>
          </a:p>
        </p:txBody>
      </p:sp>
    </p:spTree>
    <p:extLst>
      <p:ext uri="{BB962C8B-B14F-4D97-AF65-F5344CB8AC3E}">
        <p14:creationId xmlns:p14="http://schemas.microsoft.com/office/powerpoint/2010/main" val="1933764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Energy Sources</a:t>
            </a:r>
            <a:endParaRPr lang="en-US" dirty="0"/>
          </a:p>
        </p:txBody>
      </p:sp>
      <p:sp>
        <p:nvSpPr>
          <p:cNvPr id="3" name="Content Placeholder 2"/>
          <p:cNvSpPr>
            <a:spLocks noGrp="1"/>
          </p:cNvSpPr>
          <p:nvPr>
            <p:ph idx="1"/>
          </p:nvPr>
        </p:nvSpPr>
        <p:spPr/>
        <p:txBody>
          <a:bodyPr>
            <a:normAutofit/>
          </a:bodyPr>
          <a:lstStyle/>
          <a:p>
            <a:r>
              <a:rPr lang="en-US" sz="2000" b="1" dirty="0" smtClean="0"/>
              <a:t>There are two measures that can be used to determine how useful an energy source is:</a:t>
            </a:r>
          </a:p>
          <a:p>
            <a:r>
              <a:rPr lang="en-US" sz="2000" b="1" u="sng" dirty="0" smtClean="0"/>
              <a:t>Specific Energy</a:t>
            </a:r>
            <a:r>
              <a:rPr lang="en-US" sz="2000" b="1" dirty="0" smtClean="0"/>
              <a:t>	: The number of joules of energy that can be extracted from  a mass of 1 kg of fuel. </a:t>
            </a:r>
            <a:r>
              <a:rPr lang="en-US" sz="2000" b="1" dirty="0"/>
              <a:t> </a:t>
            </a:r>
            <a:endParaRPr lang="en-US" sz="2000" b="1" dirty="0" smtClean="0"/>
          </a:p>
          <a:p>
            <a:pPr lvl="1"/>
            <a:r>
              <a:rPr lang="en-US" sz="1800" b="1" dirty="0" smtClean="0"/>
              <a:t>Symbol: E</a:t>
            </a:r>
            <a:r>
              <a:rPr lang="en-US" sz="1800" b="1" baseline="-25000" dirty="0" smtClean="0"/>
              <a:t>S</a:t>
            </a:r>
            <a:r>
              <a:rPr lang="en-US" sz="1800" b="1" dirty="0" smtClean="0"/>
              <a:t>		Unit: J/kg</a:t>
            </a:r>
          </a:p>
          <a:p>
            <a:r>
              <a:rPr lang="en-US" sz="2000" b="1" u="sng" dirty="0" smtClean="0"/>
              <a:t>Energy Density</a:t>
            </a:r>
            <a:r>
              <a:rPr lang="en-US" sz="2000" b="1" dirty="0" smtClean="0"/>
              <a:t>: </a:t>
            </a:r>
            <a:r>
              <a:rPr lang="en-US" sz="2000" b="1" dirty="0"/>
              <a:t>The number of joules of energy that can be extracted from </a:t>
            </a:r>
            <a:r>
              <a:rPr lang="en-US" sz="2000" b="1" dirty="0" smtClean="0"/>
              <a:t>a volume of 1 m</a:t>
            </a:r>
            <a:r>
              <a:rPr lang="en-US" sz="2000" b="1" baseline="30000" dirty="0" smtClean="0"/>
              <a:t>3</a:t>
            </a:r>
            <a:r>
              <a:rPr lang="en-US" sz="2000" b="1" dirty="0" smtClean="0"/>
              <a:t> </a:t>
            </a:r>
            <a:r>
              <a:rPr lang="en-US" sz="2000" b="1" dirty="0"/>
              <a:t>of fuel. </a:t>
            </a:r>
            <a:endParaRPr lang="en-US" sz="2000" b="1" dirty="0" smtClean="0"/>
          </a:p>
          <a:p>
            <a:pPr lvl="1"/>
            <a:r>
              <a:rPr lang="en-US" sz="1800" b="1" dirty="0" smtClean="0"/>
              <a:t>Symbol: E</a:t>
            </a:r>
            <a:r>
              <a:rPr lang="en-US" sz="1800" b="1" baseline="-25000" dirty="0" smtClean="0"/>
              <a:t>D</a:t>
            </a:r>
            <a:r>
              <a:rPr lang="en-US" sz="1800" b="1" dirty="0" smtClean="0"/>
              <a:t> 		Unit: J/m</a:t>
            </a:r>
            <a:r>
              <a:rPr lang="en-US" sz="1800" b="1" baseline="30000" dirty="0" smtClean="0"/>
              <a:t>3</a:t>
            </a:r>
          </a:p>
          <a:p>
            <a:r>
              <a:rPr lang="en-US" sz="2000" b="1" dirty="0" smtClean="0"/>
              <a:t>Density of a substance = m/V = E</a:t>
            </a:r>
            <a:r>
              <a:rPr lang="en-US" sz="2000" b="1" baseline="-25000" dirty="0" smtClean="0"/>
              <a:t>D</a:t>
            </a:r>
            <a:r>
              <a:rPr lang="en-US" sz="2000" b="1" dirty="0" smtClean="0"/>
              <a:t>/E</a:t>
            </a:r>
            <a:r>
              <a:rPr lang="en-US" sz="2000" b="1" baseline="-25000" dirty="0" smtClean="0"/>
              <a:t>S</a:t>
            </a:r>
            <a:endParaRPr lang="en-US" sz="2000" b="1" dirty="0"/>
          </a:p>
        </p:txBody>
      </p:sp>
    </p:spTree>
    <p:extLst>
      <p:ext uri="{BB962C8B-B14F-4D97-AF65-F5344CB8AC3E}">
        <p14:creationId xmlns:p14="http://schemas.microsoft.com/office/powerpoint/2010/main" val="3140066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Energy Sources</a:t>
            </a:r>
            <a:endParaRPr lang="en-US" dirty="0"/>
          </a:p>
        </p:txBody>
      </p:sp>
      <p:pic>
        <p:nvPicPr>
          <p:cNvPr id="4" name="Picture 3"/>
          <p:cNvPicPr>
            <a:picLocks noChangeAspect="1"/>
          </p:cNvPicPr>
          <p:nvPr/>
        </p:nvPicPr>
        <p:blipFill rotWithShape="1">
          <a:blip r:embed="rId2"/>
          <a:srcRect l="17819" t="56480" r="50370" b="20560"/>
          <a:stretch/>
        </p:blipFill>
        <p:spPr>
          <a:xfrm>
            <a:off x="471278" y="2310065"/>
            <a:ext cx="10128761" cy="4110440"/>
          </a:xfrm>
          <a:prstGeom prst="rect">
            <a:avLst/>
          </a:prstGeom>
        </p:spPr>
      </p:pic>
    </p:spTree>
    <p:extLst>
      <p:ext uri="{BB962C8B-B14F-4D97-AF65-F5344CB8AC3E}">
        <p14:creationId xmlns:p14="http://schemas.microsoft.com/office/powerpoint/2010/main" val="2359234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Describing Energy Sources</a:t>
            </a:r>
            <a:endParaRPr lang="en-US" dirty="0"/>
          </a:p>
        </p:txBody>
      </p:sp>
      <p:sp>
        <p:nvSpPr>
          <p:cNvPr id="3" name="Content Placeholder 2"/>
          <p:cNvSpPr>
            <a:spLocks noGrp="1"/>
          </p:cNvSpPr>
          <p:nvPr>
            <p:ph idx="1"/>
          </p:nvPr>
        </p:nvSpPr>
        <p:spPr/>
        <p:txBody>
          <a:bodyPr>
            <a:normAutofit/>
          </a:bodyPr>
          <a:lstStyle/>
          <a:p>
            <a:r>
              <a:rPr lang="en-US" sz="2000" b="1" dirty="0" smtClean="0"/>
              <a:t>Primary energy sources are energy sources found in nature. </a:t>
            </a:r>
          </a:p>
          <a:p>
            <a:pPr lvl="1"/>
            <a:r>
              <a:rPr lang="en-US" sz="1800" b="1" dirty="0" smtClean="0"/>
              <a:t>Examples are fossil fuels (oil, coal, gas), solar energy, wind energy, nuclear energy, hydropower (falling water, water wheel, dams)</a:t>
            </a:r>
          </a:p>
          <a:p>
            <a:pPr lvl="1"/>
            <a:r>
              <a:rPr lang="en-US" sz="1800" b="1" dirty="0" smtClean="0"/>
              <a:t>They may represent a type of potential energy: Chemical potential energy for fossil fuels, Nuclear potential energy for nuclear, gravitational potential energy for hydropower </a:t>
            </a:r>
          </a:p>
          <a:p>
            <a:pPr lvl="1"/>
            <a:r>
              <a:rPr lang="en-US" sz="1800" b="1" dirty="0" smtClean="0"/>
              <a:t>Or may represent kinetic energy such as wind and solar energy</a:t>
            </a:r>
            <a:endParaRPr lang="en-US" sz="1800" b="1" dirty="0"/>
          </a:p>
          <a:p>
            <a:r>
              <a:rPr lang="en-US" sz="2000" b="1" dirty="0" smtClean="0"/>
              <a:t>Secondary energy sources have been processed into a useable form: Usually electricity</a:t>
            </a:r>
            <a:r>
              <a:rPr lang="en-US" sz="2000" b="1" dirty="0" smtClean="0"/>
              <a:t>. Sometimes mechanical energy.</a:t>
            </a:r>
            <a:endParaRPr lang="en-US" sz="2000" b="1" dirty="0"/>
          </a:p>
        </p:txBody>
      </p:sp>
    </p:spTree>
    <p:extLst>
      <p:ext uri="{BB962C8B-B14F-4D97-AF65-F5344CB8AC3E}">
        <p14:creationId xmlns:p14="http://schemas.microsoft.com/office/powerpoint/2010/main" val="1891653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Describing Energy Sources</a:t>
            </a:r>
            <a:endParaRPr lang="en-US" dirty="0"/>
          </a:p>
        </p:txBody>
      </p:sp>
      <p:sp>
        <p:nvSpPr>
          <p:cNvPr id="3" name="Content Placeholder 2"/>
          <p:cNvSpPr>
            <a:spLocks noGrp="1"/>
          </p:cNvSpPr>
          <p:nvPr>
            <p:ph idx="1"/>
          </p:nvPr>
        </p:nvSpPr>
        <p:spPr/>
        <p:txBody>
          <a:bodyPr>
            <a:normAutofit/>
          </a:bodyPr>
          <a:lstStyle/>
          <a:p>
            <a:r>
              <a:rPr lang="en-US" sz="2000" b="1" dirty="0" smtClean="0"/>
              <a:t>Renewable sources cannot be depleted. They are sustainable, indefinitely.</a:t>
            </a:r>
          </a:p>
          <a:p>
            <a:pPr lvl="1"/>
            <a:r>
              <a:rPr lang="en-US" sz="1800" b="1" dirty="0" smtClean="0"/>
              <a:t>Include solar energy (for at least as long as the sun shines), wind (as long as the earth turns), geothermal (as long as the earth’s core is warm), wood (as long as we plant trees), hydropower (as long as it rains)</a:t>
            </a:r>
          </a:p>
          <a:p>
            <a:r>
              <a:rPr lang="en-US" sz="2200" b="1" dirty="0" smtClean="0"/>
              <a:t>Non-renewable sources depend on matter that has a finite lifetime or finite mass.</a:t>
            </a:r>
          </a:p>
          <a:p>
            <a:pPr lvl="1"/>
            <a:r>
              <a:rPr lang="en-US" sz="1800" b="1" dirty="0" smtClean="0"/>
              <a:t>Includes fossil fuels and nuclear fuels </a:t>
            </a:r>
          </a:p>
          <a:p>
            <a:pPr lvl="1"/>
            <a:endParaRPr lang="en-US" sz="1800" b="1" dirty="0"/>
          </a:p>
        </p:txBody>
      </p:sp>
    </p:spTree>
    <p:extLst>
      <p:ext uri="{BB962C8B-B14F-4D97-AF65-F5344CB8AC3E}">
        <p14:creationId xmlns:p14="http://schemas.microsoft.com/office/powerpoint/2010/main" val="1031971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sources of energy are used?</a:t>
            </a:r>
            <a:endParaRPr lang="en-US" dirty="0"/>
          </a:p>
        </p:txBody>
      </p:sp>
      <p:sp>
        <p:nvSpPr>
          <p:cNvPr id="3" name="Content Placeholder 2"/>
          <p:cNvSpPr>
            <a:spLocks noGrp="1"/>
          </p:cNvSpPr>
          <p:nvPr>
            <p:ph idx="1"/>
          </p:nvPr>
        </p:nvSpPr>
        <p:spPr>
          <a:xfrm>
            <a:off x="1154955" y="2603500"/>
            <a:ext cx="3914350" cy="3416300"/>
          </a:xfrm>
        </p:spPr>
        <p:txBody>
          <a:bodyPr>
            <a:normAutofit lnSpcReduction="10000"/>
          </a:bodyPr>
          <a:lstStyle/>
          <a:p>
            <a:r>
              <a:rPr lang="en-US" sz="2000" b="1" dirty="0" smtClean="0"/>
              <a:t>These are worldwide totals.</a:t>
            </a:r>
          </a:p>
          <a:p>
            <a:r>
              <a:rPr lang="en-US" sz="2000" b="1" dirty="0" smtClean="0"/>
              <a:t>The relative percentages vary from country to country.</a:t>
            </a:r>
          </a:p>
          <a:p>
            <a:r>
              <a:rPr lang="en-US" sz="2000" b="1" dirty="0" smtClean="0"/>
              <a:t>Renewable leaders: Denmark, UK, Germany, Scotland, Ireland</a:t>
            </a:r>
          </a:p>
          <a:p>
            <a:r>
              <a:rPr lang="en-US" sz="2000" b="1" dirty="0" smtClean="0"/>
              <a:t>Non-renewable leaders: USA, China, Japan, India, Russia</a:t>
            </a:r>
            <a:endParaRPr lang="en-US" sz="2000" b="1" dirty="0"/>
          </a:p>
        </p:txBody>
      </p:sp>
      <p:pic>
        <p:nvPicPr>
          <p:cNvPr id="4" name="Picture 3"/>
          <p:cNvPicPr>
            <a:picLocks noChangeAspect="1"/>
          </p:cNvPicPr>
          <p:nvPr/>
        </p:nvPicPr>
        <p:blipFill rotWithShape="1">
          <a:blip r:embed="rId2"/>
          <a:srcRect l="19053" t="49835" r="62206" b="26261"/>
          <a:stretch/>
        </p:blipFill>
        <p:spPr>
          <a:xfrm>
            <a:off x="5887452" y="2406315"/>
            <a:ext cx="5759115" cy="4129893"/>
          </a:xfrm>
          <a:prstGeom prst="rect">
            <a:avLst/>
          </a:prstGeom>
        </p:spPr>
      </p:pic>
    </p:spTree>
    <p:extLst>
      <p:ext uri="{BB962C8B-B14F-4D97-AF65-F5344CB8AC3E}">
        <p14:creationId xmlns:p14="http://schemas.microsoft.com/office/powerpoint/2010/main" val="11517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Sankey Diagram</a:t>
            </a:r>
            <a:endParaRPr lang="en-US" dirty="0"/>
          </a:p>
        </p:txBody>
      </p:sp>
      <p:sp>
        <p:nvSpPr>
          <p:cNvPr id="3" name="Content Placeholder 2"/>
          <p:cNvSpPr>
            <a:spLocks noGrp="1"/>
          </p:cNvSpPr>
          <p:nvPr>
            <p:ph idx="1"/>
          </p:nvPr>
        </p:nvSpPr>
        <p:spPr>
          <a:xfrm>
            <a:off x="1154955" y="2603500"/>
            <a:ext cx="5053340" cy="3416300"/>
          </a:xfrm>
        </p:spPr>
        <p:txBody>
          <a:bodyPr>
            <a:normAutofit/>
          </a:bodyPr>
          <a:lstStyle/>
          <a:p>
            <a:r>
              <a:rPr lang="en-US" sz="2000" b="1" dirty="0" smtClean="0"/>
              <a:t>A type of diagram that describes how energy is conserved/used in a power plant. </a:t>
            </a:r>
            <a:endParaRPr lang="en-US" b="1" dirty="0" smtClean="0"/>
          </a:p>
          <a:p>
            <a:r>
              <a:rPr lang="en-US" sz="2000" b="1" dirty="0" smtClean="0"/>
              <a:t>The 100% entering on the left is Q</a:t>
            </a:r>
            <a:r>
              <a:rPr lang="en-US" sz="2000" b="1" baseline="-25000" dirty="0" smtClean="0"/>
              <a:t>H</a:t>
            </a:r>
            <a:r>
              <a:rPr lang="en-US" sz="2000" b="1" dirty="0" smtClean="0"/>
              <a:t>.</a:t>
            </a:r>
          </a:p>
          <a:p>
            <a:r>
              <a:rPr lang="en-US" sz="2000" b="1" dirty="0" smtClean="0"/>
              <a:t>The arrows down represent different moments of Q</a:t>
            </a:r>
            <a:r>
              <a:rPr lang="en-US" sz="2000" b="1" baseline="-25000" dirty="0" smtClean="0"/>
              <a:t>C</a:t>
            </a:r>
            <a:endParaRPr lang="en-US" sz="2000" b="1" dirty="0"/>
          </a:p>
          <a:p>
            <a:r>
              <a:rPr lang="en-US" sz="2000" b="1" dirty="0" smtClean="0"/>
              <a:t>The arrow to the right represents the useful W</a:t>
            </a:r>
          </a:p>
          <a:p>
            <a:r>
              <a:rPr lang="en-US" sz="2000" b="1" dirty="0" smtClean="0"/>
              <a:t>Notice how the graph paper is used</a:t>
            </a:r>
          </a:p>
        </p:txBody>
      </p:sp>
      <p:pic>
        <p:nvPicPr>
          <p:cNvPr id="4" name="Picture 3"/>
          <p:cNvPicPr>
            <a:picLocks noChangeAspect="1"/>
          </p:cNvPicPr>
          <p:nvPr/>
        </p:nvPicPr>
        <p:blipFill rotWithShape="1">
          <a:blip r:embed="rId2"/>
          <a:srcRect l="39273" t="29660" r="31506" b="29551"/>
          <a:stretch/>
        </p:blipFill>
        <p:spPr>
          <a:xfrm>
            <a:off x="6047874" y="2702859"/>
            <a:ext cx="4844716" cy="3802183"/>
          </a:xfrm>
          <a:prstGeom prst="rect">
            <a:avLst/>
          </a:prstGeom>
        </p:spPr>
      </p:pic>
    </p:spTree>
    <p:extLst>
      <p:ext uri="{BB962C8B-B14F-4D97-AF65-F5344CB8AC3E}">
        <p14:creationId xmlns:p14="http://schemas.microsoft.com/office/powerpoint/2010/main" val="2446723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Plant Paper</a:t>
            </a:r>
            <a:endParaRPr lang="en-US" dirty="0"/>
          </a:p>
        </p:txBody>
      </p:sp>
      <p:sp>
        <p:nvSpPr>
          <p:cNvPr id="3" name="Content Placeholder 2"/>
          <p:cNvSpPr>
            <a:spLocks noGrp="1"/>
          </p:cNvSpPr>
          <p:nvPr>
            <p:ph idx="1"/>
          </p:nvPr>
        </p:nvSpPr>
        <p:spPr>
          <a:xfrm>
            <a:off x="1154955" y="2390273"/>
            <a:ext cx="9994308" cy="3914273"/>
          </a:xfrm>
        </p:spPr>
        <p:txBody>
          <a:bodyPr>
            <a:normAutofit/>
          </a:bodyPr>
          <a:lstStyle/>
          <a:p>
            <a:r>
              <a:rPr lang="en-US" sz="2000" b="1" dirty="0" smtClean="0"/>
              <a:t>Assigned into 5 power source groups. – Divide and conquer.</a:t>
            </a:r>
          </a:p>
          <a:p>
            <a:r>
              <a:rPr lang="en-US" sz="2000" b="1" dirty="0" smtClean="0"/>
              <a:t>Write an individual paper (30 pts) – See topics to include </a:t>
            </a:r>
          </a:p>
          <a:p>
            <a:r>
              <a:rPr lang="en-US" sz="2000" b="1" dirty="0" smtClean="0"/>
              <a:t>Prepare a </a:t>
            </a:r>
            <a:r>
              <a:rPr lang="en-US" sz="2000" b="1" dirty="0" err="1" smtClean="0"/>
              <a:t>ppt</a:t>
            </a:r>
            <a:r>
              <a:rPr lang="en-US" sz="2000" b="1" dirty="0" smtClean="0"/>
              <a:t> to present to class with other group members (20 pts – all members of the group will receive the same score)</a:t>
            </a:r>
          </a:p>
          <a:p>
            <a:endParaRPr lang="en-US" sz="2000" b="1" dirty="0" smtClean="0"/>
          </a:p>
          <a:p>
            <a:r>
              <a:rPr lang="en-US" sz="2000" b="1" dirty="0" smtClean="0"/>
              <a:t>Tomorrow: time to </a:t>
            </a:r>
            <a:r>
              <a:rPr lang="en-US" sz="2000" b="1" dirty="0" smtClean="0"/>
              <a:t>combine findings about your power source into a single </a:t>
            </a:r>
            <a:r>
              <a:rPr lang="en-US" sz="2000" b="1" dirty="0" err="1" smtClean="0"/>
              <a:t>powerpoint</a:t>
            </a:r>
            <a:endParaRPr lang="en-US" sz="2000" b="1" dirty="0" smtClean="0"/>
          </a:p>
          <a:p>
            <a:pPr lvl="1"/>
            <a:r>
              <a:rPr lang="en-US" sz="1800" b="1" dirty="0" smtClean="0"/>
              <a:t>Transfer file to Ms. Triplett’s laptop for posting on our website, via email or </a:t>
            </a:r>
            <a:r>
              <a:rPr lang="en-US" sz="1800" b="1" dirty="0" err="1" smtClean="0"/>
              <a:t>jumpdrive</a:t>
            </a:r>
            <a:r>
              <a:rPr lang="en-US" sz="1800" b="1" dirty="0"/>
              <a:t> </a:t>
            </a:r>
            <a:r>
              <a:rPr lang="en-US" sz="1800" b="1" dirty="0" smtClean="0"/>
              <a:t>by Tuesday </a:t>
            </a:r>
            <a:endParaRPr lang="en-US" sz="1800" b="1" dirty="0" smtClean="0"/>
          </a:p>
          <a:p>
            <a:pPr lvl="1"/>
            <a:r>
              <a:rPr lang="en-US" sz="1800" b="1" dirty="0" smtClean="0"/>
              <a:t>Present </a:t>
            </a:r>
            <a:r>
              <a:rPr lang="en-US" sz="1800" b="1" dirty="0" err="1" smtClean="0"/>
              <a:t>ppt</a:t>
            </a:r>
            <a:r>
              <a:rPr lang="en-US" sz="1800" b="1" dirty="0" smtClean="0"/>
              <a:t> to class Tuesday (there will be some time on Tuesday for finishing)</a:t>
            </a:r>
            <a:endParaRPr lang="en-US" sz="1800" b="1" dirty="0" smtClean="0"/>
          </a:p>
          <a:p>
            <a:endParaRPr lang="en-US" sz="2000" b="1" dirty="0" smtClean="0"/>
          </a:p>
          <a:p>
            <a:endParaRPr lang="en-US" sz="2000" b="1" dirty="0" smtClean="0"/>
          </a:p>
          <a:p>
            <a:endParaRPr lang="en-US" sz="2000" b="1" dirty="0"/>
          </a:p>
        </p:txBody>
      </p:sp>
    </p:spTree>
    <p:extLst>
      <p:ext uri="{BB962C8B-B14F-4D97-AF65-F5344CB8AC3E}">
        <p14:creationId xmlns:p14="http://schemas.microsoft.com/office/powerpoint/2010/main" val="6852596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51231</TotalTime>
  <Words>704</Words>
  <Application>Microsoft Office PowerPoint</Application>
  <PresentationFormat>Widescreen</PresentationFormat>
  <Paragraphs>75</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Century Gothic</vt:lpstr>
      <vt:lpstr>Euclid Extra</vt:lpstr>
      <vt:lpstr>Euclid Symbol</vt:lpstr>
      <vt:lpstr>Wingdings 3</vt:lpstr>
      <vt:lpstr>Ion Boardroom</vt:lpstr>
      <vt:lpstr>Physics 2 – April 25, 2019</vt:lpstr>
      <vt:lpstr>Homework Ans Only</vt:lpstr>
      <vt:lpstr>Evaluating Energy Sources</vt:lpstr>
      <vt:lpstr>Common Energy Sources</vt:lpstr>
      <vt:lpstr>Describing Energy Sources</vt:lpstr>
      <vt:lpstr>Describing Energy Sources</vt:lpstr>
      <vt:lpstr>What sources of energy are used?</vt:lpstr>
      <vt:lpstr>Sankey Diagram</vt:lpstr>
      <vt:lpstr>Power Plant Paper</vt:lpstr>
      <vt:lpstr>Exit Slip - Assignment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1818 ACC Chemistry</dc:title>
  <dc:creator>Melissa Triplett</dc:creator>
  <cp:lastModifiedBy>Triplett, Melissa J.</cp:lastModifiedBy>
  <cp:revision>539</cp:revision>
  <dcterms:created xsi:type="dcterms:W3CDTF">2015-08-11T02:33:52Z</dcterms:created>
  <dcterms:modified xsi:type="dcterms:W3CDTF">2019-04-25T13:49:15Z</dcterms:modified>
</cp:coreProperties>
</file>